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-984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A686C-C3E1-4855-A86C-9D30DBA7ED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32F62-80FD-4430-8CBA-9B62131C29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752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8B97-E435-4403-9B88-172E422B04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F5874-8305-4346-9782-8DCF62BB96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0970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12694-4465-45A8-9B46-8C09B03B8D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04DF-3B65-4684-AE07-FE0F9D9215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749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E4764-1CCC-494C-A6DE-D317F675B4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70143-C2CE-47E5-A6B3-EFAA13877F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311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A761C-204A-446A-9A1D-73392B07B5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1AAA9-31FB-4DFA-A5EA-C1F4C954ED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179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7A96-8FA4-4DE8-B9DA-0A0A45C7D8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FA037-CB4F-4834-864E-83221171D3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664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6787B-A65A-45BB-8CEF-108836696E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25BB3-E1E3-462A-BDA1-6257418C1BF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90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3F0F1-7130-403B-A84C-DDED1C6864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08AC9-DF18-4DB8-AD74-59B9989F3A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426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BF773-24A8-4058-BE0C-49F3D4E111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3BCE4-CEC2-4B22-B2A5-7851BD1782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277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08AE-2737-4BB4-87D8-96EE8B0CFD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016AC-C0CF-4454-BD6E-6A27BFE536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543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0329-E548-4572-93B4-D8B6CB4CE2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96442-483F-409B-9E81-C5084B7460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014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A686C-C3E1-4855-A86C-9D30DBA7ED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32F62-80FD-4430-8CBA-9B62131C29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7378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8B97-E435-4403-9B88-172E422B04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F5874-8305-4346-9782-8DCF62BB96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1565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12694-4465-45A8-9B46-8C09B03B8D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04DF-3B65-4684-AE07-FE0F9D9215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4996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E4764-1CCC-494C-A6DE-D317F675B4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70143-C2CE-47E5-A6B3-EFAA13877F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0698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A761C-204A-446A-9A1D-73392B07B5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1AAA9-31FB-4DFA-A5EA-C1F4C954ED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65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7A96-8FA4-4DE8-B9DA-0A0A45C7D8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FA037-CB4F-4834-864E-83221171D3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2932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6787B-A65A-45BB-8CEF-108836696E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25BB3-E1E3-462A-BDA1-6257418C1BF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6841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3F0F1-7130-403B-A84C-DDED1C6864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08AC9-DF18-4DB8-AD74-59B9989F3A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692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BF773-24A8-4058-BE0C-49F3D4E111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3BCE4-CEC2-4B22-B2A5-7851BD1782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1135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08AE-2737-4BB4-87D8-96EE8B0CFD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016AC-C0CF-4454-BD6E-6A27BFE536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5454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0329-E548-4572-93B4-D8B6CB4CE2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96442-483F-409B-9E81-C5084B7460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3128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A686C-C3E1-4855-A86C-9D30DBA7ED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32F62-80FD-4430-8CBA-9B62131C29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30549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8B97-E435-4403-9B88-172E422B04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F5874-8305-4346-9782-8DCF62BB96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7725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12694-4465-45A8-9B46-8C09B03B8D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04DF-3B65-4684-AE07-FE0F9D9215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6650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E4764-1CCC-494C-A6DE-D317F675B4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70143-C2CE-47E5-A6B3-EFAA13877F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5729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A761C-204A-446A-9A1D-73392B07B5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1AAA9-31FB-4DFA-A5EA-C1F4C954ED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9811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7A96-8FA4-4DE8-B9DA-0A0A45C7D8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FA037-CB4F-4834-864E-83221171D3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3920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6787B-A65A-45BB-8CEF-108836696E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25BB3-E1E3-462A-BDA1-6257418C1BF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4081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3F0F1-7130-403B-A84C-DDED1C6864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08AC9-DF18-4DB8-AD74-59B9989F3A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7443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BF773-24A8-4058-BE0C-49F3D4E111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3BCE4-CEC2-4B22-B2A5-7851BD1782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8240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08AE-2737-4BB4-87D8-96EE8B0CFD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016AC-C0CF-4454-BD6E-6A27BFE536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7227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0329-E548-4572-93B4-D8B6CB4CE2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96442-483F-409B-9E81-C5084B7460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1304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DF797-BE95-45AD-84C7-7986E087D5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67025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C3825-36B2-433F-896A-14E5A1CCDD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836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34D33A-22B2-469A-9FFB-EE67BA7BD5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368D39-641A-42FF-AF64-2C6BE3DC2706}" type="slidenum">
              <a:rPr 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153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34D33A-22B2-469A-9FFB-EE67BA7BD5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368D39-641A-42FF-AF64-2C6BE3DC2706}" type="slidenum">
              <a:rPr 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24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34D33A-22B2-469A-9FFB-EE67BA7BD5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368D39-641A-42FF-AF64-2C6BE3DC2706}" type="slidenum">
              <a:rPr 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087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5100638" y="1039451"/>
            <a:ext cx="5243512" cy="288709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/>
              <a:t>Урок математики в 6 классе</a:t>
            </a:r>
            <a:br>
              <a:rPr lang="ru-RU" sz="5400" dirty="0"/>
            </a:br>
            <a:endParaRPr lang="ru-RU" sz="54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65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5255185" y="2031124"/>
            <a:ext cx="5243512" cy="288709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«Представление целых чисел на координатной оси»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59034" y="1127216"/>
            <a:ext cx="3764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Тема урока:</a:t>
            </a:r>
          </a:p>
          <a:p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6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151314" y="1628775"/>
            <a:ext cx="6516687" cy="5842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Прямую, на которой заданы:</a:t>
            </a:r>
            <a:b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1. начало отсчёта,</a:t>
            </a:r>
            <a:b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2. направление ,</a:t>
            </a:r>
            <a:b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3. единичный отрезок, называют </a:t>
            </a:r>
            <a:r>
              <a:rPr lang="ru-RU" sz="4000" b="1" u="sng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координатной осью</a:t>
            </a:r>
            <a:endParaRPr lang="ru-RU" sz="4000" b="1" u="sng" dirty="0"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  <p:grpSp>
        <p:nvGrpSpPr>
          <p:cNvPr id="3075" name="Группа 19"/>
          <p:cNvGrpSpPr>
            <a:grpSpLocks/>
          </p:cNvGrpSpPr>
          <p:nvPr/>
        </p:nvGrpSpPr>
        <p:grpSpPr bwMode="auto">
          <a:xfrm>
            <a:off x="4721225" y="4344988"/>
            <a:ext cx="5391150" cy="582612"/>
            <a:chOff x="539750" y="4508500"/>
            <a:chExt cx="8280400" cy="582613"/>
          </a:xfrm>
        </p:grpSpPr>
        <p:sp>
          <p:nvSpPr>
            <p:cNvPr id="21" name="Line 5"/>
            <p:cNvSpPr>
              <a:spLocks noChangeShapeType="1"/>
            </p:cNvSpPr>
            <p:nvPr/>
          </p:nvSpPr>
          <p:spPr bwMode="auto">
            <a:xfrm flipH="1">
              <a:off x="539750" y="4652962"/>
              <a:ext cx="3959767" cy="0"/>
            </a:xfrm>
            <a:prstGeom prst="line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79" name="Группа 21"/>
            <p:cNvGrpSpPr>
              <a:grpSpLocks/>
            </p:cNvGrpSpPr>
            <p:nvPr/>
          </p:nvGrpSpPr>
          <p:grpSpPr bwMode="auto">
            <a:xfrm>
              <a:off x="1692275" y="4508500"/>
              <a:ext cx="7127875" cy="582613"/>
              <a:chOff x="1692275" y="4508500"/>
              <a:chExt cx="7127875" cy="582613"/>
            </a:xfrm>
          </p:grpSpPr>
          <p:sp>
            <p:nvSpPr>
              <p:cNvPr id="23" name="Line 4"/>
              <p:cNvSpPr>
                <a:spLocks noChangeShapeType="1"/>
              </p:cNvSpPr>
              <p:nvPr/>
            </p:nvSpPr>
            <p:spPr bwMode="auto">
              <a:xfrm>
                <a:off x="4501956" y="4652962"/>
                <a:ext cx="4318194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Line 8"/>
              <p:cNvSpPr>
                <a:spLocks noChangeShapeType="1"/>
              </p:cNvSpPr>
              <p:nvPr/>
            </p:nvSpPr>
            <p:spPr bwMode="auto">
              <a:xfrm>
                <a:off x="5077390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Line 9"/>
              <p:cNvSpPr>
                <a:spLocks noChangeShapeType="1"/>
              </p:cNvSpPr>
              <p:nvPr/>
            </p:nvSpPr>
            <p:spPr bwMode="auto">
              <a:xfrm>
                <a:off x="5652824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Line 10"/>
              <p:cNvSpPr>
                <a:spLocks noChangeShapeType="1"/>
              </p:cNvSpPr>
              <p:nvPr/>
            </p:nvSpPr>
            <p:spPr bwMode="auto">
              <a:xfrm>
                <a:off x="6228259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Line 11"/>
              <p:cNvSpPr>
                <a:spLocks noChangeShapeType="1"/>
              </p:cNvSpPr>
              <p:nvPr/>
            </p:nvSpPr>
            <p:spPr bwMode="auto">
              <a:xfrm>
                <a:off x="6803693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Line 12"/>
              <p:cNvSpPr>
                <a:spLocks noChangeShapeType="1"/>
              </p:cNvSpPr>
              <p:nvPr/>
            </p:nvSpPr>
            <p:spPr bwMode="auto">
              <a:xfrm>
                <a:off x="7381564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Line 13"/>
              <p:cNvSpPr>
                <a:spLocks noChangeShapeType="1"/>
              </p:cNvSpPr>
              <p:nvPr/>
            </p:nvSpPr>
            <p:spPr bwMode="auto">
              <a:xfrm>
                <a:off x="7886289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Line 14"/>
              <p:cNvSpPr>
                <a:spLocks noChangeShapeType="1"/>
              </p:cNvSpPr>
              <p:nvPr/>
            </p:nvSpPr>
            <p:spPr bwMode="auto">
              <a:xfrm>
                <a:off x="3924083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Line 15"/>
              <p:cNvSpPr>
                <a:spLocks noChangeShapeType="1"/>
              </p:cNvSpPr>
              <p:nvPr/>
            </p:nvSpPr>
            <p:spPr bwMode="auto">
              <a:xfrm>
                <a:off x="3348648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2773214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Line 17"/>
              <p:cNvSpPr>
                <a:spLocks noChangeShapeType="1"/>
              </p:cNvSpPr>
              <p:nvPr/>
            </p:nvSpPr>
            <p:spPr bwMode="auto">
              <a:xfrm>
                <a:off x="2195343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Line 18"/>
              <p:cNvSpPr>
                <a:spLocks noChangeShapeType="1"/>
              </p:cNvSpPr>
              <p:nvPr/>
            </p:nvSpPr>
            <p:spPr bwMode="auto">
              <a:xfrm>
                <a:off x="1693057" y="4508500"/>
                <a:ext cx="0" cy="288925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Rectangle 19"/>
              <p:cNvSpPr>
                <a:spLocks noChangeArrowheads="1"/>
              </p:cNvSpPr>
              <p:nvPr/>
            </p:nvSpPr>
            <p:spPr bwMode="auto">
              <a:xfrm>
                <a:off x="4355659" y="4724400"/>
                <a:ext cx="721731" cy="36671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1F497D">
                        <a:lumMod val="75000"/>
                      </a:srgbClr>
                    </a:solidFill>
                    <a:latin typeface="Arial" charset="0"/>
                    <a:cs typeface="Arial" charset="0"/>
                  </a:rPr>
                  <a:t>0</a:t>
                </a:r>
              </a:p>
            </p:txBody>
          </p:sp>
        </p:grpSp>
      </p:grpSp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7312025" y="4330701"/>
            <a:ext cx="0" cy="288925"/>
          </a:xfrm>
          <a:prstGeom prst="line">
            <a:avLst/>
          </a:prstGeom>
          <a:noFill/>
          <a:ln w="9525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7577138" y="4560888"/>
            <a:ext cx="374650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21769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Группа 3"/>
          <p:cNvGrpSpPr>
            <a:grpSpLocks/>
          </p:cNvGrpSpPr>
          <p:nvPr/>
        </p:nvGrpSpPr>
        <p:grpSpPr bwMode="auto">
          <a:xfrm>
            <a:off x="1919288" y="3571876"/>
            <a:ext cx="8426450" cy="944563"/>
            <a:chOff x="395288" y="3571875"/>
            <a:chExt cx="8426450" cy="944563"/>
          </a:xfrm>
        </p:grpSpPr>
        <p:sp>
          <p:nvSpPr>
            <p:cNvPr id="4101" name="Line 7"/>
            <p:cNvSpPr>
              <a:spLocks noChangeShapeType="1"/>
            </p:cNvSpPr>
            <p:nvPr/>
          </p:nvSpPr>
          <p:spPr bwMode="auto">
            <a:xfrm>
              <a:off x="4716463" y="4076700"/>
              <a:ext cx="410527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2" name="Line 8"/>
            <p:cNvSpPr>
              <a:spLocks noChangeShapeType="1"/>
            </p:cNvSpPr>
            <p:nvPr/>
          </p:nvSpPr>
          <p:spPr bwMode="auto">
            <a:xfrm flipH="1">
              <a:off x="395288" y="4076700"/>
              <a:ext cx="4321175" cy="0"/>
            </a:xfrm>
            <a:prstGeom prst="line">
              <a:avLst/>
            </a:prstGeom>
            <a:noFill/>
            <a:ln w="38100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3" name="Line 10"/>
            <p:cNvSpPr>
              <a:spLocks noChangeShapeType="1"/>
            </p:cNvSpPr>
            <p:nvPr/>
          </p:nvSpPr>
          <p:spPr bwMode="auto">
            <a:xfrm>
              <a:off x="4211638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4" name="Line 11"/>
            <p:cNvSpPr>
              <a:spLocks noChangeShapeType="1"/>
            </p:cNvSpPr>
            <p:nvPr/>
          </p:nvSpPr>
          <p:spPr bwMode="auto">
            <a:xfrm>
              <a:off x="4716463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5" name="Line 12"/>
            <p:cNvSpPr>
              <a:spLocks noChangeShapeType="1"/>
            </p:cNvSpPr>
            <p:nvPr/>
          </p:nvSpPr>
          <p:spPr bwMode="auto">
            <a:xfrm>
              <a:off x="5219700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6" name="Line 13"/>
            <p:cNvSpPr>
              <a:spLocks noChangeShapeType="1"/>
            </p:cNvSpPr>
            <p:nvPr/>
          </p:nvSpPr>
          <p:spPr bwMode="auto">
            <a:xfrm>
              <a:off x="5724525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7" name="Line 14"/>
            <p:cNvSpPr>
              <a:spLocks noChangeShapeType="1"/>
            </p:cNvSpPr>
            <p:nvPr/>
          </p:nvSpPr>
          <p:spPr bwMode="auto">
            <a:xfrm>
              <a:off x="6227763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8" name="Line 15"/>
            <p:cNvSpPr>
              <a:spLocks noChangeShapeType="1"/>
            </p:cNvSpPr>
            <p:nvPr/>
          </p:nvSpPr>
          <p:spPr bwMode="auto">
            <a:xfrm>
              <a:off x="6732588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9" name="Line 17"/>
            <p:cNvSpPr>
              <a:spLocks noChangeShapeType="1"/>
            </p:cNvSpPr>
            <p:nvPr/>
          </p:nvSpPr>
          <p:spPr bwMode="auto">
            <a:xfrm>
              <a:off x="7235825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0" name="Line 18"/>
            <p:cNvSpPr>
              <a:spLocks noChangeShapeType="1"/>
            </p:cNvSpPr>
            <p:nvPr/>
          </p:nvSpPr>
          <p:spPr bwMode="auto">
            <a:xfrm>
              <a:off x="7740650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1" name="Line 19"/>
            <p:cNvSpPr>
              <a:spLocks noChangeShapeType="1"/>
            </p:cNvSpPr>
            <p:nvPr/>
          </p:nvSpPr>
          <p:spPr bwMode="auto">
            <a:xfrm>
              <a:off x="8243888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2" name="Line 20"/>
            <p:cNvSpPr>
              <a:spLocks noChangeShapeType="1"/>
            </p:cNvSpPr>
            <p:nvPr/>
          </p:nvSpPr>
          <p:spPr bwMode="auto">
            <a:xfrm>
              <a:off x="3708400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3" name="Line 21"/>
            <p:cNvSpPr>
              <a:spLocks noChangeShapeType="1"/>
            </p:cNvSpPr>
            <p:nvPr/>
          </p:nvSpPr>
          <p:spPr bwMode="auto">
            <a:xfrm>
              <a:off x="3203575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4" name="Line 22"/>
            <p:cNvSpPr>
              <a:spLocks noChangeShapeType="1"/>
            </p:cNvSpPr>
            <p:nvPr/>
          </p:nvSpPr>
          <p:spPr bwMode="auto">
            <a:xfrm>
              <a:off x="2700338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5" name="Line 24"/>
            <p:cNvSpPr>
              <a:spLocks noChangeShapeType="1"/>
            </p:cNvSpPr>
            <p:nvPr/>
          </p:nvSpPr>
          <p:spPr bwMode="auto">
            <a:xfrm>
              <a:off x="2195513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6" name="Line 25"/>
            <p:cNvSpPr>
              <a:spLocks noChangeShapeType="1"/>
            </p:cNvSpPr>
            <p:nvPr/>
          </p:nvSpPr>
          <p:spPr bwMode="auto">
            <a:xfrm>
              <a:off x="1692275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7" name="Line 26"/>
            <p:cNvSpPr>
              <a:spLocks noChangeShapeType="1"/>
            </p:cNvSpPr>
            <p:nvPr/>
          </p:nvSpPr>
          <p:spPr bwMode="auto">
            <a:xfrm>
              <a:off x="1187450" y="4005263"/>
              <a:ext cx="0" cy="1444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7"/>
            <p:cNvSpPr>
              <a:spLocks noChangeArrowheads="1"/>
            </p:cNvSpPr>
            <p:nvPr/>
          </p:nvSpPr>
          <p:spPr bwMode="auto">
            <a:xfrm>
              <a:off x="4572000" y="4149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1F497D">
                      <a:lumMod val="75000"/>
                    </a:srgbClr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5076825" y="4149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1F497D">
                      <a:lumMod val="75000"/>
                    </a:srgbClr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24" name="Rectangle 29"/>
            <p:cNvSpPr>
              <a:spLocks noChangeArrowheads="1"/>
            </p:cNvSpPr>
            <p:nvPr/>
          </p:nvSpPr>
          <p:spPr bwMode="auto">
            <a:xfrm>
              <a:off x="4500563" y="3571875"/>
              <a:ext cx="4206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rgbClr val="1F497D">
                      <a:lumMod val="75000"/>
                    </a:srgbClr>
                  </a:solidFill>
                  <a:latin typeface="Arial" charset="0"/>
                  <a:cs typeface="Arial" charset="0"/>
                </a:rPr>
                <a:t>О</a:t>
              </a:r>
            </a:p>
          </p:txBody>
        </p:sp>
      </p:grpSp>
      <p:sp>
        <p:nvSpPr>
          <p:cNvPr id="26" name="Выноска со стрелкой вниз 25"/>
          <p:cNvSpPr/>
          <p:nvPr/>
        </p:nvSpPr>
        <p:spPr>
          <a:xfrm>
            <a:off x="1631951" y="188913"/>
            <a:ext cx="4176713" cy="3611562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i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Отрицательная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i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 координатная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i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полуось</a:t>
            </a:r>
          </a:p>
        </p:txBody>
      </p:sp>
      <p:sp>
        <p:nvSpPr>
          <p:cNvPr id="29" name="Выноска со стрелкой вниз 28"/>
          <p:cNvSpPr/>
          <p:nvPr/>
        </p:nvSpPr>
        <p:spPr>
          <a:xfrm>
            <a:off x="6269039" y="188913"/>
            <a:ext cx="4122737" cy="3611562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Положительная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координатная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>
                <a:solidFill>
                  <a:srgbClr val="1F497D">
                    <a:lumMod val="75000"/>
                  </a:srgbClr>
                </a:solidFill>
                <a:latin typeface="Monotype Corsiva" pitchFamily="66" charset="0"/>
              </a:rPr>
              <a:t>полуось</a:t>
            </a:r>
          </a:p>
        </p:txBody>
      </p:sp>
    </p:spTree>
    <p:extLst>
      <p:ext uri="{BB962C8B-B14F-4D97-AF65-F5344CB8AC3E}">
        <p14:creationId xmlns="" xmlns:p14="http://schemas.microsoft.com/office/powerpoint/2010/main" val="359333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Запись координат точек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1628775"/>
            <a:ext cx="8229600" cy="15128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800"/>
          </a:p>
        </p:txBody>
      </p:sp>
      <p:sp>
        <p:nvSpPr>
          <p:cNvPr id="2053" name="Line 4"/>
          <p:cNvSpPr>
            <a:spLocks noChangeShapeType="1"/>
          </p:cNvSpPr>
          <p:nvPr/>
        </p:nvSpPr>
        <p:spPr bwMode="auto">
          <a:xfrm>
            <a:off x="2063750" y="2708275"/>
            <a:ext cx="79200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4" name="Line 5"/>
          <p:cNvSpPr>
            <a:spLocks noChangeShapeType="1"/>
          </p:cNvSpPr>
          <p:nvPr/>
        </p:nvSpPr>
        <p:spPr bwMode="auto">
          <a:xfrm>
            <a:off x="60960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Line 6"/>
          <p:cNvSpPr>
            <a:spLocks noChangeShapeType="1"/>
          </p:cNvSpPr>
          <p:nvPr/>
        </p:nvSpPr>
        <p:spPr bwMode="auto">
          <a:xfrm>
            <a:off x="65278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Line 7"/>
          <p:cNvSpPr>
            <a:spLocks noChangeShapeType="1"/>
          </p:cNvSpPr>
          <p:nvPr/>
        </p:nvSpPr>
        <p:spPr bwMode="auto">
          <a:xfrm>
            <a:off x="69596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7" name="Line 8"/>
          <p:cNvSpPr>
            <a:spLocks noChangeShapeType="1"/>
          </p:cNvSpPr>
          <p:nvPr/>
        </p:nvSpPr>
        <p:spPr bwMode="auto">
          <a:xfrm>
            <a:off x="73914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" name="Line 9"/>
          <p:cNvSpPr>
            <a:spLocks noChangeShapeType="1"/>
          </p:cNvSpPr>
          <p:nvPr/>
        </p:nvSpPr>
        <p:spPr bwMode="auto">
          <a:xfrm>
            <a:off x="78247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9" name="Line 10"/>
          <p:cNvSpPr>
            <a:spLocks noChangeShapeType="1"/>
          </p:cNvSpPr>
          <p:nvPr/>
        </p:nvSpPr>
        <p:spPr bwMode="auto">
          <a:xfrm>
            <a:off x="82565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0" name="Line 11"/>
          <p:cNvSpPr>
            <a:spLocks noChangeShapeType="1"/>
          </p:cNvSpPr>
          <p:nvPr/>
        </p:nvSpPr>
        <p:spPr bwMode="auto">
          <a:xfrm>
            <a:off x="86883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1" name="Line 12"/>
          <p:cNvSpPr>
            <a:spLocks noChangeShapeType="1"/>
          </p:cNvSpPr>
          <p:nvPr/>
        </p:nvSpPr>
        <p:spPr bwMode="auto">
          <a:xfrm>
            <a:off x="91201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2" name="Line 13"/>
          <p:cNvSpPr>
            <a:spLocks noChangeShapeType="1"/>
          </p:cNvSpPr>
          <p:nvPr/>
        </p:nvSpPr>
        <p:spPr bwMode="auto">
          <a:xfrm>
            <a:off x="95519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3" name="Line 14"/>
          <p:cNvSpPr>
            <a:spLocks noChangeShapeType="1"/>
          </p:cNvSpPr>
          <p:nvPr/>
        </p:nvSpPr>
        <p:spPr bwMode="auto">
          <a:xfrm>
            <a:off x="56642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4" name="Line 15"/>
          <p:cNvSpPr>
            <a:spLocks noChangeShapeType="1"/>
          </p:cNvSpPr>
          <p:nvPr/>
        </p:nvSpPr>
        <p:spPr bwMode="auto">
          <a:xfrm>
            <a:off x="52324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5" name="Line 16"/>
          <p:cNvSpPr>
            <a:spLocks noChangeShapeType="1"/>
          </p:cNvSpPr>
          <p:nvPr/>
        </p:nvSpPr>
        <p:spPr bwMode="auto">
          <a:xfrm>
            <a:off x="48006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6" name="Line 17"/>
          <p:cNvSpPr>
            <a:spLocks noChangeShapeType="1"/>
          </p:cNvSpPr>
          <p:nvPr/>
        </p:nvSpPr>
        <p:spPr bwMode="auto">
          <a:xfrm>
            <a:off x="43672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7" name="Line 18"/>
          <p:cNvSpPr>
            <a:spLocks noChangeShapeType="1"/>
          </p:cNvSpPr>
          <p:nvPr/>
        </p:nvSpPr>
        <p:spPr bwMode="auto">
          <a:xfrm>
            <a:off x="39354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8" name="Line 19"/>
          <p:cNvSpPr>
            <a:spLocks noChangeShapeType="1"/>
          </p:cNvSpPr>
          <p:nvPr/>
        </p:nvSpPr>
        <p:spPr bwMode="auto">
          <a:xfrm>
            <a:off x="35036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9" name="Line 20"/>
          <p:cNvSpPr>
            <a:spLocks noChangeShapeType="1"/>
          </p:cNvSpPr>
          <p:nvPr/>
        </p:nvSpPr>
        <p:spPr bwMode="auto">
          <a:xfrm>
            <a:off x="30718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0" name="Line 21"/>
          <p:cNvSpPr>
            <a:spLocks noChangeShapeType="1"/>
          </p:cNvSpPr>
          <p:nvPr/>
        </p:nvSpPr>
        <p:spPr bwMode="auto">
          <a:xfrm>
            <a:off x="26400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1" name="Rectangle 22"/>
          <p:cNvSpPr>
            <a:spLocks noChangeArrowheads="1"/>
          </p:cNvSpPr>
          <p:nvPr/>
        </p:nvSpPr>
        <p:spPr bwMode="auto">
          <a:xfrm>
            <a:off x="5951539" y="2276476"/>
            <a:ext cx="288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O</a:t>
            </a:r>
            <a:endParaRPr lang="ru-RU"/>
          </a:p>
        </p:txBody>
      </p:sp>
      <p:sp>
        <p:nvSpPr>
          <p:cNvPr id="2072" name="Rectangle 23"/>
          <p:cNvSpPr>
            <a:spLocks noChangeArrowheads="1"/>
          </p:cNvSpPr>
          <p:nvPr/>
        </p:nvSpPr>
        <p:spPr bwMode="auto">
          <a:xfrm>
            <a:off x="6816725" y="227647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/>
              <a:t>A</a:t>
            </a:r>
            <a:endParaRPr lang="ru-RU"/>
          </a:p>
        </p:txBody>
      </p:sp>
      <p:sp>
        <p:nvSpPr>
          <p:cNvPr id="2073" name="Rectangle 24"/>
          <p:cNvSpPr>
            <a:spLocks noChangeArrowheads="1"/>
          </p:cNvSpPr>
          <p:nvPr/>
        </p:nvSpPr>
        <p:spPr bwMode="auto">
          <a:xfrm>
            <a:off x="8543925" y="2276476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F</a:t>
            </a:r>
            <a:endParaRPr lang="ru-RU"/>
          </a:p>
        </p:txBody>
      </p:sp>
      <p:sp>
        <p:nvSpPr>
          <p:cNvPr id="2074" name="Rectangle 25"/>
          <p:cNvSpPr>
            <a:spLocks noChangeArrowheads="1"/>
          </p:cNvSpPr>
          <p:nvPr/>
        </p:nvSpPr>
        <p:spPr bwMode="auto">
          <a:xfrm>
            <a:off x="4656138" y="227647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K</a:t>
            </a:r>
            <a:endParaRPr lang="ru-RU"/>
          </a:p>
        </p:txBody>
      </p:sp>
      <p:sp>
        <p:nvSpPr>
          <p:cNvPr id="2075" name="Rectangle 26"/>
          <p:cNvSpPr>
            <a:spLocks noChangeArrowheads="1"/>
          </p:cNvSpPr>
          <p:nvPr/>
        </p:nvSpPr>
        <p:spPr bwMode="auto">
          <a:xfrm>
            <a:off x="2927350" y="2276476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T</a:t>
            </a:r>
            <a:endParaRPr lang="ru-RU"/>
          </a:p>
        </p:txBody>
      </p:sp>
      <p:sp>
        <p:nvSpPr>
          <p:cNvPr id="2076" name="Rectangle 27"/>
          <p:cNvSpPr>
            <a:spLocks noChangeArrowheads="1"/>
          </p:cNvSpPr>
          <p:nvPr/>
        </p:nvSpPr>
        <p:spPr bwMode="auto">
          <a:xfrm>
            <a:off x="8112126" y="2276476"/>
            <a:ext cx="3603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S</a:t>
            </a:r>
            <a:endParaRPr lang="ru-RU"/>
          </a:p>
        </p:txBody>
      </p:sp>
      <p:sp>
        <p:nvSpPr>
          <p:cNvPr id="2077" name="Rectangle 28"/>
          <p:cNvSpPr>
            <a:spLocks noChangeArrowheads="1"/>
          </p:cNvSpPr>
          <p:nvPr/>
        </p:nvSpPr>
        <p:spPr bwMode="auto">
          <a:xfrm>
            <a:off x="5951538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0</a:t>
            </a:r>
            <a:endParaRPr lang="ru-RU"/>
          </a:p>
        </p:txBody>
      </p:sp>
      <p:sp>
        <p:nvSpPr>
          <p:cNvPr id="2078" name="Rectangle 29"/>
          <p:cNvSpPr>
            <a:spLocks noChangeArrowheads="1"/>
          </p:cNvSpPr>
          <p:nvPr/>
        </p:nvSpPr>
        <p:spPr bwMode="auto">
          <a:xfrm>
            <a:off x="6383338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1</a:t>
            </a:r>
            <a:endParaRPr lang="ru-RU"/>
          </a:p>
        </p:txBody>
      </p:sp>
      <p:sp>
        <p:nvSpPr>
          <p:cNvPr id="14366" name="Rectangle 30"/>
          <p:cNvSpPr>
            <a:spLocks noGrp="1" noChangeArrowheads="1"/>
          </p:cNvSpPr>
          <p:nvPr>
            <p:ph sz="half" idx="2"/>
          </p:nvPr>
        </p:nvSpPr>
        <p:spPr>
          <a:xfrm>
            <a:off x="1992313" y="3141663"/>
            <a:ext cx="8229600" cy="31670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/>
              <a:t>T(-7), </a:t>
            </a:r>
            <a:endParaRPr lang="ru-RU" sz="2800"/>
          </a:p>
          <a:p>
            <a:pPr eaLnBrk="1" hangingPunct="1">
              <a:buFontTx/>
              <a:buNone/>
            </a:pPr>
            <a:r>
              <a:rPr lang="en-US" sz="2800"/>
              <a:t>K(-3), </a:t>
            </a:r>
            <a:endParaRPr lang="ru-RU" sz="2800"/>
          </a:p>
          <a:p>
            <a:pPr eaLnBrk="1" hangingPunct="1">
              <a:buFontTx/>
              <a:buNone/>
            </a:pPr>
            <a:r>
              <a:rPr lang="en-US" sz="2800"/>
              <a:t>O(0), </a:t>
            </a:r>
            <a:endParaRPr lang="ru-RU" sz="2800"/>
          </a:p>
          <a:p>
            <a:pPr eaLnBrk="1" hangingPunct="1">
              <a:buFontTx/>
              <a:buNone/>
            </a:pPr>
            <a:r>
              <a:rPr lang="en-US" sz="2800"/>
              <a:t>A(2), </a:t>
            </a:r>
            <a:endParaRPr lang="ru-RU" sz="2800"/>
          </a:p>
          <a:p>
            <a:pPr eaLnBrk="1" hangingPunct="1">
              <a:buFontTx/>
              <a:buNone/>
            </a:pPr>
            <a:r>
              <a:rPr lang="en-US" sz="2800"/>
              <a:t>S(5), </a:t>
            </a:r>
            <a:endParaRPr lang="ru-RU" sz="2800"/>
          </a:p>
          <a:p>
            <a:pPr eaLnBrk="1" hangingPunct="1">
              <a:buFontTx/>
              <a:buNone/>
            </a:pPr>
            <a:r>
              <a:rPr lang="en-US" sz="2800"/>
              <a:t>F(6)</a:t>
            </a:r>
            <a:endParaRPr lang="ru-RU" sz="2800"/>
          </a:p>
        </p:txBody>
      </p:sp>
      <p:sp>
        <p:nvSpPr>
          <p:cNvPr id="2080" name="Rectangle 31"/>
          <p:cNvSpPr>
            <a:spLocks noChangeArrowheads="1"/>
          </p:cNvSpPr>
          <p:nvPr/>
        </p:nvSpPr>
        <p:spPr bwMode="auto">
          <a:xfrm>
            <a:off x="2855913" y="270827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-7</a:t>
            </a:r>
          </a:p>
        </p:txBody>
      </p:sp>
      <p:sp>
        <p:nvSpPr>
          <p:cNvPr id="2081" name="Rectangle 32"/>
          <p:cNvSpPr>
            <a:spLocks noChangeArrowheads="1"/>
          </p:cNvSpPr>
          <p:nvPr/>
        </p:nvSpPr>
        <p:spPr bwMode="auto">
          <a:xfrm>
            <a:off x="4583113" y="270827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-3</a:t>
            </a:r>
          </a:p>
        </p:txBody>
      </p:sp>
      <p:sp>
        <p:nvSpPr>
          <p:cNvPr id="2082" name="Rectangle 33"/>
          <p:cNvSpPr>
            <a:spLocks noChangeArrowheads="1"/>
          </p:cNvSpPr>
          <p:nvPr/>
        </p:nvSpPr>
        <p:spPr bwMode="auto">
          <a:xfrm>
            <a:off x="6816725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2</a:t>
            </a:r>
          </a:p>
        </p:txBody>
      </p:sp>
      <p:sp>
        <p:nvSpPr>
          <p:cNvPr id="2083" name="Rectangle 34"/>
          <p:cNvSpPr>
            <a:spLocks noChangeArrowheads="1"/>
          </p:cNvSpPr>
          <p:nvPr/>
        </p:nvSpPr>
        <p:spPr bwMode="auto">
          <a:xfrm>
            <a:off x="8112125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5</a:t>
            </a:r>
          </a:p>
        </p:txBody>
      </p:sp>
      <p:sp>
        <p:nvSpPr>
          <p:cNvPr id="2084" name="Rectangle 35"/>
          <p:cNvSpPr>
            <a:spLocks noChangeArrowheads="1"/>
          </p:cNvSpPr>
          <p:nvPr/>
        </p:nvSpPr>
        <p:spPr bwMode="auto">
          <a:xfrm>
            <a:off x="8543925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6</a:t>
            </a:r>
          </a:p>
        </p:txBody>
      </p:sp>
      <p:graphicFrame>
        <p:nvGraphicFramePr>
          <p:cNvPr id="2050" name="Object 37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p:oleObj spid="_x0000_s1026" name="Формула" r:id="rId3" imgW="114151" imgH="21561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56575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4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  <p:bldP spid="1436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Назовите координаты точек</a:t>
            </a:r>
          </a:p>
        </p:txBody>
      </p:sp>
      <p:sp>
        <p:nvSpPr>
          <p:cNvPr id="11315" name="Rectangle 5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4800"/>
              <a:t>F(-7), D(-5), C(-2), O(0), </a:t>
            </a:r>
            <a:endParaRPr lang="ru-RU" sz="4800"/>
          </a:p>
          <a:p>
            <a:pPr algn="ctr" eaLnBrk="1" hangingPunct="1">
              <a:buFontTx/>
              <a:buNone/>
            </a:pPr>
            <a:r>
              <a:rPr lang="en-US" sz="4800"/>
              <a:t>A(4), B(6), E(9)</a:t>
            </a:r>
            <a:endParaRPr lang="ru-RU" sz="4800"/>
          </a:p>
        </p:txBody>
      </p:sp>
      <p:sp>
        <p:nvSpPr>
          <p:cNvPr id="8196" name="Rectangle 52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z="2800"/>
          </a:p>
        </p:txBody>
      </p:sp>
      <p:sp>
        <p:nvSpPr>
          <p:cNvPr id="8197" name="Line 3"/>
          <p:cNvSpPr>
            <a:spLocks noChangeShapeType="1"/>
          </p:cNvSpPr>
          <p:nvPr/>
        </p:nvSpPr>
        <p:spPr bwMode="auto">
          <a:xfrm>
            <a:off x="6096001" y="4797425"/>
            <a:ext cx="43211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8" name="Line 4"/>
          <p:cNvSpPr>
            <a:spLocks noChangeShapeType="1"/>
          </p:cNvSpPr>
          <p:nvPr/>
        </p:nvSpPr>
        <p:spPr bwMode="auto">
          <a:xfrm flipH="1">
            <a:off x="1992314" y="4797425"/>
            <a:ext cx="4103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9" name="Line 5"/>
          <p:cNvSpPr>
            <a:spLocks noChangeShapeType="1"/>
          </p:cNvSpPr>
          <p:nvPr/>
        </p:nvSpPr>
        <p:spPr bwMode="auto">
          <a:xfrm>
            <a:off x="60960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0" name="Line 6"/>
          <p:cNvSpPr>
            <a:spLocks noChangeShapeType="1"/>
          </p:cNvSpPr>
          <p:nvPr/>
        </p:nvSpPr>
        <p:spPr bwMode="auto">
          <a:xfrm>
            <a:off x="65278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7"/>
          <p:cNvSpPr>
            <a:spLocks noChangeShapeType="1"/>
          </p:cNvSpPr>
          <p:nvPr/>
        </p:nvSpPr>
        <p:spPr bwMode="auto">
          <a:xfrm>
            <a:off x="69596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>
            <a:off x="73914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9"/>
          <p:cNvSpPr>
            <a:spLocks noChangeShapeType="1"/>
          </p:cNvSpPr>
          <p:nvPr/>
        </p:nvSpPr>
        <p:spPr bwMode="auto">
          <a:xfrm>
            <a:off x="78247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Line 10"/>
          <p:cNvSpPr>
            <a:spLocks noChangeShapeType="1"/>
          </p:cNvSpPr>
          <p:nvPr/>
        </p:nvSpPr>
        <p:spPr bwMode="auto">
          <a:xfrm>
            <a:off x="82565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5" name="Line 11"/>
          <p:cNvSpPr>
            <a:spLocks noChangeShapeType="1"/>
          </p:cNvSpPr>
          <p:nvPr/>
        </p:nvSpPr>
        <p:spPr bwMode="auto">
          <a:xfrm>
            <a:off x="86883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Line 12"/>
          <p:cNvSpPr>
            <a:spLocks noChangeShapeType="1"/>
          </p:cNvSpPr>
          <p:nvPr/>
        </p:nvSpPr>
        <p:spPr bwMode="auto">
          <a:xfrm>
            <a:off x="91201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7" name="Line 13"/>
          <p:cNvSpPr>
            <a:spLocks noChangeShapeType="1"/>
          </p:cNvSpPr>
          <p:nvPr/>
        </p:nvSpPr>
        <p:spPr bwMode="auto">
          <a:xfrm>
            <a:off x="95519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8" name="Line 14"/>
          <p:cNvSpPr>
            <a:spLocks noChangeShapeType="1"/>
          </p:cNvSpPr>
          <p:nvPr/>
        </p:nvSpPr>
        <p:spPr bwMode="auto">
          <a:xfrm>
            <a:off x="9983788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9" name="Line 15"/>
          <p:cNvSpPr>
            <a:spLocks noChangeShapeType="1"/>
          </p:cNvSpPr>
          <p:nvPr/>
        </p:nvSpPr>
        <p:spPr bwMode="auto">
          <a:xfrm>
            <a:off x="56642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0" name="Line 16"/>
          <p:cNvSpPr>
            <a:spLocks noChangeShapeType="1"/>
          </p:cNvSpPr>
          <p:nvPr/>
        </p:nvSpPr>
        <p:spPr bwMode="auto">
          <a:xfrm>
            <a:off x="52324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1" name="Line 17"/>
          <p:cNvSpPr>
            <a:spLocks noChangeShapeType="1"/>
          </p:cNvSpPr>
          <p:nvPr/>
        </p:nvSpPr>
        <p:spPr bwMode="auto">
          <a:xfrm>
            <a:off x="4800600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2" name="Line 18"/>
          <p:cNvSpPr>
            <a:spLocks noChangeShapeType="1"/>
          </p:cNvSpPr>
          <p:nvPr/>
        </p:nvSpPr>
        <p:spPr bwMode="auto">
          <a:xfrm>
            <a:off x="43672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19"/>
          <p:cNvSpPr>
            <a:spLocks noChangeShapeType="1"/>
          </p:cNvSpPr>
          <p:nvPr/>
        </p:nvSpPr>
        <p:spPr bwMode="auto">
          <a:xfrm>
            <a:off x="39354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4" name="Line 20"/>
          <p:cNvSpPr>
            <a:spLocks noChangeShapeType="1"/>
          </p:cNvSpPr>
          <p:nvPr/>
        </p:nvSpPr>
        <p:spPr bwMode="auto">
          <a:xfrm>
            <a:off x="35036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Line 21"/>
          <p:cNvSpPr>
            <a:spLocks noChangeShapeType="1"/>
          </p:cNvSpPr>
          <p:nvPr/>
        </p:nvSpPr>
        <p:spPr bwMode="auto">
          <a:xfrm>
            <a:off x="30718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6" name="Line 22"/>
          <p:cNvSpPr>
            <a:spLocks noChangeShapeType="1"/>
          </p:cNvSpPr>
          <p:nvPr/>
        </p:nvSpPr>
        <p:spPr bwMode="auto">
          <a:xfrm>
            <a:off x="26400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Line 23"/>
          <p:cNvSpPr>
            <a:spLocks noChangeShapeType="1"/>
          </p:cNvSpPr>
          <p:nvPr/>
        </p:nvSpPr>
        <p:spPr bwMode="auto">
          <a:xfrm>
            <a:off x="2208213" y="47244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8" name="Rectangle 24"/>
          <p:cNvSpPr>
            <a:spLocks noChangeArrowheads="1"/>
          </p:cNvSpPr>
          <p:nvPr/>
        </p:nvSpPr>
        <p:spPr bwMode="auto">
          <a:xfrm>
            <a:off x="5951538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0</a:t>
            </a:r>
          </a:p>
        </p:txBody>
      </p:sp>
      <p:sp>
        <p:nvSpPr>
          <p:cNvPr id="8219" name="Rectangle 25"/>
          <p:cNvSpPr>
            <a:spLocks noChangeArrowheads="1"/>
          </p:cNvSpPr>
          <p:nvPr/>
        </p:nvSpPr>
        <p:spPr bwMode="auto">
          <a:xfrm>
            <a:off x="6383338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1</a:t>
            </a:r>
          </a:p>
        </p:txBody>
      </p:sp>
      <p:sp>
        <p:nvSpPr>
          <p:cNvPr id="8220" name="Rectangle 26"/>
          <p:cNvSpPr>
            <a:spLocks noChangeArrowheads="1"/>
          </p:cNvSpPr>
          <p:nvPr/>
        </p:nvSpPr>
        <p:spPr bwMode="auto">
          <a:xfrm>
            <a:off x="68167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2</a:t>
            </a:r>
          </a:p>
        </p:txBody>
      </p:sp>
      <p:sp>
        <p:nvSpPr>
          <p:cNvPr id="8221" name="Rectangle 27"/>
          <p:cNvSpPr>
            <a:spLocks noChangeArrowheads="1"/>
          </p:cNvSpPr>
          <p:nvPr/>
        </p:nvSpPr>
        <p:spPr bwMode="auto">
          <a:xfrm>
            <a:off x="72485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3</a:t>
            </a:r>
          </a:p>
        </p:txBody>
      </p:sp>
      <p:sp>
        <p:nvSpPr>
          <p:cNvPr id="8222" name="Rectangle 28"/>
          <p:cNvSpPr>
            <a:spLocks noChangeArrowheads="1"/>
          </p:cNvSpPr>
          <p:nvPr/>
        </p:nvSpPr>
        <p:spPr bwMode="auto">
          <a:xfrm>
            <a:off x="76803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4</a:t>
            </a:r>
          </a:p>
        </p:txBody>
      </p:sp>
      <p:sp>
        <p:nvSpPr>
          <p:cNvPr id="8223" name="Rectangle 29"/>
          <p:cNvSpPr>
            <a:spLocks noChangeArrowheads="1"/>
          </p:cNvSpPr>
          <p:nvPr/>
        </p:nvSpPr>
        <p:spPr bwMode="auto">
          <a:xfrm>
            <a:off x="81121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5</a:t>
            </a:r>
          </a:p>
        </p:txBody>
      </p:sp>
      <p:sp>
        <p:nvSpPr>
          <p:cNvPr id="8224" name="Rectangle 30"/>
          <p:cNvSpPr>
            <a:spLocks noChangeArrowheads="1"/>
          </p:cNvSpPr>
          <p:nvPr/>
        </p:nvSpPr>
        <p:spPr bwMode="auto">
          <a:xfrm>
            <a:off x="85439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6</a:t>
            </a:r>
          </a:p>
        </p:txBody>
      </p:sp>
      <p:sp>
        <p:nvSpPr>
          <p:cNvPr id="8225" name="Rectangle 31"/>
          <p:cNvSpPr>
            <a:spLocks noChangeArrowheads="1"/>
          </p:cNvSpPr>
          <p:nvPr/>
        </p:nvSpPr>
        <p:spPr bwMode="auto">
          <a:xfrm>
            <a:off x="8975725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7</a:t>
            </a:r>
          </a:p>
        </p:txBody>
      </p:sp>
      <p:sp>
        <p:nvSpPr>
          <p:cNvPr id="8226" name="Rectangle 32"/>
          <p:cNvSpPr>
            <a:spLocks noChangeArrowheads="1"/>
          </p:cNvSpPr>
          <p:nvPr/>
        </p:nvSpPr>
        <p:spPr bwMode="auto">
          <a:xfrm>
            <a:off x="9409113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8</a:t>
            </a:r>
          </a:p>
        </p:txBody>
      </p:sp>
      <p:sp>
        <p:nvSpPr>
          <p:cNvPr id="8227" name="Rectangle 33"/>
          <p:cNvSpPr>
            <a:spLocks noChangeArrowheads="1"/>
          </p:cNvSpPr>
          <p:nvPr/>
        </p:nvSpPr>
        <p:spPr bwMode="auto">
          <a:xfrm>
            <a:off x="9840913" y="47974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9</a:t>
            </a:r>
          </a:p>
        </p:txBody>
      </p:sp>
      <p:sp>
        <p:nvSpPr>
          <p:cNvPr id="8228" name="Rectangle 34"/>
          <p:cNvSpPr>
            <a:spLocks noChangeArrowheads="1"/>
          </p:cNvSpPr>
          <p:nvPr/>
        </p:nvSpPr>
        <p:spPr bwMode="auto">
          <a:xfrm>
            <a:off x="5448300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-1</a:t>
            </a:r>
          </a:p>
        </p:txBody>
      </p:sp>
      <p:sp>
        <p:nvSpPr>
          <p:cNvPr id="8229" name="Rectangle 35"/>
          <p:cNvSpPr>
            <a:spLocks noChangeArrowheads="1"/>
          </p:cNvSpPr>
          <p:nvPr/>
        </p:nvSpPr>
        <p:spPr bwMode="auto">
          <a:xfrm>
            <a:off x="5016500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-2</a:t>
            </a:r>
          </a:p>
        </p:txBody>
      </p:sp>
      <p:sp>
        <p:nvSpPr>
          <p:cNvPr id="8230" name="Rectangle 36"/>
          <p:cNvSpPr>
            <a:spLocks noChangeArrowheads="1"/>
          </p:cNvSpPr>
          <p:nvPr/>
        </p:nvSpPr>
        <p:spPr bwMode="auto">
          <a:xfrm>
            <a:off x="45831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-3</a:t>
            </a:r>
          </a:p>
        </p:txBody>
      </p:sp>
      <p:sp>
        <p:nvSpPr>
          <p:cNvPr id="8231" name="Rectangle 37"/>
          <p:cNvSpPr>
            <a:spLocks noChangeArrowheads="1"/>
          </p:cNvSpPr>
          <p:nvPr/>
        </p:nvSpPr>
        <p:spPr bwMode="auto">
          <a:xfrm>
            <a:off x="41513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-4</a:t>
            </a:r>
          </a:p>
        </p:txBody>
      </p:sp>
      <p:sp>
        <p:nvSpPr>
          <p:cNvPr id="8232" name="Rectangle 38"/>
          <p:cNvSpPr>
            <a:spLocks noChangeArrowheads="1"/>
          </p:cNvSpPr>
          <p:nvPr/>
        </p:nvSpPr>
        <p:spPr bwMode="auto">
          <a:xfrm>
            <a:off x="37195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-5</a:t>
            </a:r>
          </a:p>
        </p:txBody>
      </p:sp>
      <p:sp>
        <p:nvSpPr>
          <p:cNvPr id="8233" name="Rectangle 39"/>
          <p:cNvSpPr>
            <a:spLocks noChangeArrowheads="1"/>
          </p:cNvSpPr>
          <p:nvPr/>
        </p:nvSpPr>
        <p:spPr bwMode="auto">
          <a:xfrm>
            <a:off x="32877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-6</a:t>
            </a:r>
          </a:p>
        </p:txBody>
      </p:sp>
      <p:sp>
        <p:nvSpPr>
          <p:cNvPr id="8234" name="Rectangle 40"/>
          <p:cNvSpPr>
            <a:spLocks noChangeArrowheads="1"/>
          </p:cNvSpPr>
          <p:nvPr/>
        </p:nvSpPr>
        <p:spPr bwMode="auto">
          <a:xfrm>
            <a:off x="28559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-7</a:t>
            </a:r>
          </a:p>
        </p:txBody>
      </p:sp>
      <p:sp>
        <p:nvSpPr>
          <p:cNvPr id="8235" name="Rectangle 41"/>
          <p:cNvSpPr>
            <a:spLocks noChangeArrowheads="1"/>
          </p:cNvSpPr>
          <p:nvPr/>
        </p:nvSpPr>
        <p:spPr bwMode="auto">
          <a:xfrm>
            <a:off x="24241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-8</a:t>
            </a:r>
          </a:p>
        </p:txBody>
      </p:sp>
      <p:sp>
        <p:nvSpPr>
          <p:cNvPr id="8236" name="Rectangle 42"/>
          <p:cNvSpPr>
            <a:spLocks noChangeArrowheads="1"/>
          </p:cNvSpPr>
          <p:nvPr/>
        </p:nvSpPr>
        <p:spPr bwMode="auto">
          <a:xfrm>
            <a:off x="1992313" y="479742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-9</a:t>
            </a:r>
          </a:p>
        </p:txBody>
      </p:sp>
      <p:sp>
        <p:nvSpPr>
          <p:cNvPr id="8237" name="Rectangle 43"/>
          <p:cNvSpPr>
            <a:spLocks noChangeArrowheads="1"/>
          </p:cNvSpPr>
          <p:nvPr/>
        </p:nvSpPr>
        <p:spPr bwMode="auto">
          <a:xfrm>
            <a:off x="5880100" y="4365626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О</a:t>
            </a:r>
          </a:p>
        </p:txBody>
      </p:sp>
      <p:sp>
        <p:nvSpPr>
          <p:cNvPr id="8238" name="Rectangle 44"/>
          <p:cNvSpPr>
            <a:spLocks noChangeArrowheads="1"/>
          </p:cNvSpPr>
          <p:nvPr/>
        </p:nvSpPr>
        <p:spPr bwMode="auto">
          <a:xfrm>
            <a:off x="7680326" y="4365626"/>
            <a:ext cx="265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8239" name="Rectangle 45"/>
          <p:cNvSpPr>
            <a:spLocks noChangeArrowheads="1"/>
          </p:cNvSpPr>
          <p:nvPr/>
        </p:nvSpPr>
        <p:spPr bwMode="auto">
          <a:xfrm>
            <a:off x="8543925" y="436562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8240" name="Rectangle 46"/>
          <p:cNvSpPr>
            <a:spLocks noChangeArrowheads="1"/>
          </p:cNvSpPr>
          <p:nvPr/>
        </p:nvSpPr>
        <p:spPr bwMode="auto">
          <a:xfrm>
            <a:off x="5016500" y="4365626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 C</a:t>
            </a:r>
            <a:endParaRPr lang="ru-RU"/>
          </a:p>
        </p:txBody>
      </p:sp>
      <p:sp>
        <p:nvSpPr>
          <p:cNvPr id="8241" name="Rectangle 47"/>
          <p:cNvSpPr>
            <a:spLocks noChangeArrowheads="1"/>
          </p:cNvSpPr>
          <p:nvPr/>
        </p:nvSpPr>
        <p:spPr bwMode="auto">
          <a:xfrm>
            <a:off x="3792538" y="4365626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8242" name="Rectangle 48"/>
          <p:cNvSpPr>
            <a:spLocks noChangeArrowheads="1"/>
          </p:cNvSpPr>
          <p:nvPr/>
        </p:nvSpPr>
        <p:spPr bwMode="auto">
          <a:xfrm>
            <a:off x="9767888" y="4365626"/>
            <a:ext cx="40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 E</a:t>
            </a:r>
            <a:endParaRPr lang="ru-RU"/>
          </a:p>
        </p:txBody>
      </p:sp>
      <p:sp>
        <p:nvSpPr>
          <p:cNvPr id="8243" name="Rectangle 49"/>
          <p:cNvSpPr>
            <a:spLocks noChangeArrowheads="1"/>
          </p:cNvSpPr>
          <p:nvPr/>
        </p:nvSpPr>
        <p:spPr bwMode="auto">
          <a:xfrm>
            <a:off x="2927350" y="443706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F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2357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5" name="Rectangle 49"/>
          <p:cNvSpPr>
            <a:spLocks noGrp="1" noChangeArrowheads="1"/>
          </p:cNvSpPr>
          <p:nvPr>
            <p:ph type="title" idx="4294967295"/>
          </p:nvPr>
        </p:nvSpPr>
        <p:spPr>
          <a:xfrm>
            <a:off x="1992314" y="260350"/>
            <a:ext cx="8218487" cy="1728788"/>
          </a:xfrm>
        </p:spPr>
        <p:txBody>
          <a:bodyPr/>
          <a:lstStyle/>
          <a:p>
            <a:r>
              <a:rPr lang="ru-RU" sz="3600"/>
              <a:t>Нахождение расстояния от произвольной точки до начала координат</a:t>
            </a:r>
          </a:p>
        </p:txBody>
      </p:sp>
      <p:sp>
        <p:nvSpPr>
          <p:cNvPr id="9266" name="Rectangle 50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2133601"/>
            <a:ext cx="8229600" cy="39925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>
            <a:off x="2135188" y="4365625"/>
            <a:ext cx="79930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6096000" y="42926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>
            <a:off x="8328025" y="42926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3" name="Line 8"/>
          <p:cNvSpPr>
            <a:spLocks noChangeShapeType="1"/>
          </p:cNvSpPr>
          <p:nvPr/>
        </p:nvSpPr>
        <p:spPr bwMode="auto">
          <a:xfrm>
            <a:off x="5159375" y="42926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4943475" y="4365625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i="1"/>
              <a:t>n</a:t>
            </a:r>
            <a:endParaRPr lang="ru-RU" sz="2400" b="1" i="1"/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8112125" y="4365625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i="1"/>
              <a:t>n</a:t>
            </a:r>
            <a:endParaRPr lang="ru-RU" sz="2400" b="1" i="1"/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5951538" y="43656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/>
              <a:t>0</a:t>
            </a: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2135188" y="2852738"/>
            <a:ext cx="7993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6096000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6600825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7104063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7608888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8112125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8616950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9120188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9625013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5591175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5087938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4583113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4079875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3575050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3071813" y="2781301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5951538" y="2420939"/>
            <a:ext cx="361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О</a:t>
            </a:r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5951538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6456363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9250" name="Rectangle 34"/>
          <p:cNvSpPr>
            <a:spLocks noChangeArrowheads="1"/>
          </p:cNvSpPr>
          <p:nvPr/>
        </p:nvSpPr>
        <p:spPr bwMode="auto">
          <a:xfrm>
            <a:off x="7967663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6959601" y="2924176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7464425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3</a:t>
            </a:r>
          </a:p>
        </p:txBody>
      </p:sp>
      <p:sp>
        <p:nvSpPr>
          <p:cNvPr id="9253" name="Rectangle 37"/>
          <p:cNvSpPr>
            <a:spLocks noChangeArrowheads="1"/>
          </p:cNvSpPr>
          <p:nvPr/>
        </p:nvSpPr>
        <p:spPr bwMode="auto">
          <a:xfrm>
            <a:off x="8472488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/>
              <a:t>5</a:t>
            </a:r>
          </a:p>
        </p:txBody>
      </p:sp>
      <p:sp>
        <p:nvSpPr>
          <p:cNvPr id="9254" name="Rectangle 38"/>
          <p:cNvSpPr>
            <a:spLocks noChangeArrowheads="1"/>
          </p:cNvSpPr>
          <p:nvPr/>
        </p:nvSpPr>
        <p:spPr bwMode="auto">
          <a:xfrm>
            <a:off x="8975725" y="29241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6</a:t>
            </a:r>
          </a:p>
        </p:txBody>
      </p:sp>
      <p:sp>
        <p:nvSpPr>
          <p:cNvPr id="9255" name="Rectangle 39"/>
          <p:cNvSpPr>
            <a:spLocks noChangeArrowheads="1"/>
          </p:cNvSpPr>
          <p:nvPr/>
        </p:nvSpPr>
        <p:spPr bwMode="auto">
          <a:xfrm>
            <a:off x="5375275" y="2924175"/>
            <a:ext cx="372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-1</a:t>
            </a:r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4872038" y="2924175"/>
            <a:ext cx="372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-2</a:t>
            </a:r>
          </a:p>
        </p:txBody>
      </p:sp>
      <p:sp>
        <p:nvSpPr>
          <p:cNvPr id="9257" name="Rectangle 41"/>
          <p:cNvSpPr>
            <a:spLocks noChangeArrowheads="1"/>
          </p:cNvSpPr>
          <p:nvPr/>
        </p:nvSpPr>
        <p:spPr bwMode="auto">
          <a:xfrm>
            <a:off x="4367213" y="2924175"/>
            <a:ext cx="372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-3</a:t>
            </a:r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3863975" y="2924175"/>
            <a:ext cx="372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-4</a:t>
            </a:r>
          </a:p>
        </p:txBody>
      </p:sp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3359150" y="2924176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/>
              <a:t>-5</a:t>
            </a:r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7896225" y="2420938"/>
            <a:ext cx="446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M</a:t>
            </a:r>
            <a:endParaRPr lang="ru-RU"/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4440239" y="2420938"/>
            <a:ext cx="288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8183563" y="5084763"/>
            <a:ext cx="5389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/>
              <a:t>n&gt;0</a:t>
            </a:r>
            <a:endParaRPr lang="ru-RU"/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4151313" y="5084763"/>
            <a:ext cx="5389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n&lt;0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2368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1641475"/>
          </a:xfrm>
        </p:spPr>
        <p:txBody>
          <a:bodyPr/>
          <a:lstStyle/>
          <a:p>
            <a:pPr eaLnBrk="1" hangingPunct="1"/>
            <a:r>
              <a:rPr lang="ru-RU" sz="4000"/>
              <a:t>Назовите координаты точек А, О, В и С и найдите расстояние от этих точек до начала отсчёта</a:t>
            </a:r>
          </a:p>
        </p:txBody>
      </p:sp>
      <p:sp>
        <p:nvSpPr>
          <p:cNvPr id="18460" name="Rectangle 28"/>
          <p:cNvSpPr>
            <a:spLocks noGrp="1" noChangeArrowheads="1"/>
          </p:cNvSpPr>
          <p:nvPr>
            <p:ph sz="half" idx="1"/>
          </p:nvPr>
        </p:nvSpPr>
        <p:spPr>
          <a:xfrm>
            <a:off x="1981200" y="2060576"/>
            <a:ext cx="8229600" cy="1725613"/>
          </a:xfrm>
        </p:spPr>
        <p:txBody>
          <a:bodyPr/>
          <a:lstStyle/>
          <a:p>
            <a:pPr eaLnBrk="1" hangingPunct="1"/>
            <a:endParaRPr lang="ru-RU" sz="2800"/>
          </a:p>
        </p:txBody>
      </p:sp>
      <p:sp>
        <p:nvSpPr>
          <p:cNvPr id="18461" name="Rectangle 29"/>
          <p:cNvSpPr>
            <a:spLocks noGrp="1" noChangeArrowheads="1"/>
          </p:cNvSpPr>
          <p:nvPr>
            <p:ph type="body" sz="half" idx="2"/>
          </p:nvPr>
        </p:nvSpPr>
        <p:spPr>
          <a:xfrm>
            <a:off x="1981200" y="4292601"/>
            <a:ext cx="8229600" cy="1833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/>
              <a:t>A(4)</a:t>
            </a:r>
            <a:r>
              <a:rPr lang="ru-RU" sz="2800"/>
              <a:t>,</a:t>
            </a:r>
            <a:r>
              <a:rPr lang="en-US" sz="2800"/>
              <a:t> O(0), B(-5), C(-4)</a:t>
            </a:r>
          </a:p>
          <a:p>
            <a:pPr eaLnBrk="1" hangingPunct="1">
              <a:buFontTx/>
              <a:buNone/>
            </a:pPr>
            <a:r>
              <a:rPr lang="en-US" sz="2800"/>
              <a:t>OA=</a:t>
            </a:r>
            <a:r>
              <a:rPr lang="en-US" sz="2800">
                <a:cs typeface="Arial" panose="020B0604020202020204" pitchFamily="34" charset="0"/>
              </a:rPr>
              <a:t>l</a:t>
            </a:r>
            <a:r>
              <a:rPr lang="en-US" sz="2800"/>
              <a:t>4</a:t>
            </a:r>
            <a:r>
              <a:rPr lang="en-US" sz="2800">
                <a:cs typeface="Arial" panose="020B0604020202020204" pitchFamily="34" charset="0"/>
              </a:rPr>
              <a:t>l=4</a:t>
            </a:r>
            <a:r>
              <a:rPr lang="en-US" sz="2800"/>
              <a:t>, OB=</a:t>
            </a:r>
            <a:r>
              <a:rPr lang="en-US" sz="2800">
                <a:cs typeface="Arial" panose="020B0604020202020204" pitchFamily="34" charset="0"/>
              </a:rPr>
              <a:t>l</a:t>
            </a:r>
            <a:r>
              <a:rPr lang="ru-RU" sz="2800">
                <a:cs typeface="Arial" panose="020B0604020202020204" pitchFamily="34" charset="0"/>
              </a:rPr>
              <a:t>-</a:t>
            </a:r>
            <a:r>
              <a:rPr lang="en-US" sz="2800"/>
              <a:t>5</a:t>
            </a:r>
            <a:r>
              <a:rPr lang="en-US" sz="2800">
                <a:cs typeface="Arial" panose="020B0604020202020204" pitchFamily="34" charset="0"/>
              </a:rPr>
              <a:t>l=5</a:t>
            </a:r>
            <a:r>
              <a:rPr lang="en-US" sz="2800"/>
              <a:t>, OC=</a:t>
            </a:r>
            <a:r>
              <a:rPr lang="en-US" sz="2800">
                <a:cs typeface="Arial" panose="020B0604020202020204" pitchFamily="34" charset="0"/>
              </a:rPr>
              <a:t>l</a:t>
            </a:r>
            <a:r>
              <a:rPr lang="ru-RU" sz="2800">
                <a:cs typeface="Arial" panose="020B0604020202020204" pitchFamily="34" charset="0"/>
              </a:rPr>
              <a:t>-</a:t>
            </a:r>
            <a:r>
              <a:rPr lang="en-US" sz="2800"/>
              <a:t>4</a:t>
            </a:r>
            <a:r>
              <a:rPr lang="en-US" sz="2800">
                <a:cs typeface="Arial" panose="020B0604020202020204" pitchFamily="34" charset="0"/>
              </a:rPr>
              <a:t>l=</a:t>
            </a:r>
            <a:r>
              <a:rPr lang="en-US" sz="2800"/>
              <a:t>4</a:t>
            </a:r>
            <a:endParaRPr lang="ru-RU" sz="2800"/>
          </a:p>
        </p:txBody>
      </p:sp>
      <p:sp>
        <p:nvSpPr>
          <p:cNvPr id="10245" name="Line 4"/>
          <p:cNvSpPr>
            <a:spLocks noChangeShapeType="1"/>
          </p:cNvSpPr>
          <p:nvPr/>
        </p:nvSpPr>
        <p:spPr bwMode="auto">
          <a:xfrm>
            <a:off x="2063750" y="3716338"/>
            <a:ext cx="8064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6" name="Line 5"/>
          <p:cNvSpPr>
            <a:spLocks noChangeShapeType="1"/>
          </p:cNvSpPr>
          <p:nvPr/>
        </p:nvSpPr>
        <p:spPr bwMode="auto">
          <a:xfrm>
            <a:off x="6167438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Line 6"/>
          <p:cNvSpPr>
            <a:spLocks noChangeShapeType="1"/>
          </p:cNvSpPr>
          <p:nvPr/>
        </p:nvSpPr>
        <p:spPr bwMode="auto">
          <a:xfrm>
            <a:off x="6672263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Line 7"/>
          <p:cNvSpPr>
            <a:spLocks noChangeShapeType="1"/>
          </p:cNvSpPr>
          <p:nvPr/>
        </p:nvSpPr>
        <p:spPr bwMode="auto">
          <a:xfrm>
            <a:off x="7175500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9" name="Line 8"/>
          <p:cNvSpPr>
            <a:spLocks noChangeShapeType="1"/>
          </p:cNvSpPr>
          <p:nvPr/>
        </p:nvSpPr>
        <p:spPr bwMode="auto">
          <a:xfrm>
            <a:off x="7680325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Line 9"/>
          <p:cNvSpPr>
            <a:spLocks noChangeShapeType="1"/>
          </p:cNvSpPr>
          <p:nvPr/>
        </p:nvSpPr>
        <p:spPr bwMode="auto">
          <a:xfrm>
            <a:off x="8183563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1" name="Line 10"/>
          <p:cNvSpPr>
            <a:spLocks noChangeShapeType="1"/>
          </p:cNvSpPr>
          <p:nvPr/>
        </p:nvSpPr>
        <p:spPr bwMode="auto">
          <a:xfrm>
            <a:off x="8688388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2" name="Line 11"/>
          <p:cNvSpPr>
            <a:spLocks noChangeShapeType="1"/>
          </p:cNvSpPr>
          <p:nvPr/>
        </p:nvSpPr>
        <p:spPr bwMode="auto">
          <a:xfrm>
            <a:off x="9191625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3" name="Line 14"/>
          <p:cNvSpPr>
            <a:spLocks noChangeShapeType="1"/>
          </p:cNvSpPr>
          <p:nvPr/>
        </p:nvSpPr>
        <p:spPr bwMode="auto">
          <a:xfrm>
            <a:off x="5664200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>
            <a:off x="5159375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5" name="Line 16"/>
          <p:cNvSpPr>
            <a:spLocks noChangeShapeType="1"/>
          </p:cNvSpPr>
          <p:nvPr/>
        </p:nvSpPr>
        <p:spPr bwMode="auto">
          <a:xfrm>
            <a:off x="4656138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6" name="Line 17"/>
          <p:cNvSpPr>
            <a:spLocks noChangeShapeType="1"/>
          </p:cNvSpPr>
          <p:nvPr/>
        </p:nvSpPr>
        <p:spPr bwMode="auto">
          <a:xfrm>
            <a:off x="4151313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7" name="Line 19"/>
          <p:cNvSpPr>
            <a:spLocks noChangeShapeType="1"/>
          </p:cNvSpPr>
          <p:nvPr/>
        </p:nvSpPr>
        <p:spPr bwMode="auto">
          <a:xfrm>
            <a:off x="3648075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8" name="Line 21"/>
          <p:cNvSpPr>
            <a:spLocks noChangeShapeType="1"/>
          </p:cNvSpPr>
          <p:nvPr/>
        </p:nvSpPr>
        <p:spPr bwMode="auto">
          <a:xfrm>
            <a:off x="3143250" y="36449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9" name="Rectangle 22"/>
          <p:cNvSpPr>
            <a:spLocks noChangeArrowheads="1"/>
          </p:cNvSpPr>
          <p:nvPr/>
        </p:nvSpPr>
        <p:spPr bwMode="auto">
          <a:xfrm>
            <a:off x="6024563" y="37893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0</a:t>
            </a:r>
          </a:p>
        </p:txBody>
      </p:sp>
      <p:sp>
        <p:nvSpPr>
          <p:cNvPr id="10260" name="Rectangle 23"/>
          <p:cNvSpPr>
            <a:spLocks noChangeArrowheads="1"/>
          </p:cNvSpPr>
          <p:nvPr/>
        </p:nvSpPr>
        <p:spPr bwMode="auto">
          <a:xfrm>
            <a:off x="6527800" y="37893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1</a:t>
            </a:r>
          </a:p>
        </p:txBody>
      </p:sp>
      <p:sp>
        <p:nvSpPr>
          <p:cNvPr id="10261" name="Rectangle 24"/>
          <p:cNvSpPr>
            <a:spLocks noChangeArrowheads="1"/>
          </p:cNvSpPr>
          <p:nvPr/>
        </p:nvSpPr>
        <p:spPr bwMode="auto">
          <a:xfrm>
            <a:off x="8040688" y="32845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10262" name="Rectangle 25"/>
          <p:cNvSpPr>
            <a:spLocks noChangeArrowheads="1"/>
          </p:cNvSpPr>
          <p:nvPr/>
        </p:nvSpPr>
        <p:spPr bwMode="auto">
          <a:xfrm>
            <a:off x="4008438" y="3284538"/>
            <a:ext cx="292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С</a:t>
            </a:r>
          </a:p>
        </p:txBody>
      </p:sp>
      <p:sp>
        <p:nvSpPr>
          <p:cNvPr id="10263" name="Rectangle 26"/>
          <p:cNvSpPr>
            <a:spLocks noChangeArrowheads="1"/>
          </p:cNvSpPr>
          <p:nvPr/>
        </p:nvSpPr>
        <p:spPr bwMode="auto">
          <a:xfrm>
            <a:off x="6024563" y="3284538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О</a:t>
            </a:r>
          </a:p>
        </p:txBody>
      </p:sp>
      <p:sp>
        <p:nvSpPr>
          <p:cNvPr id="10264" name="Rectangle 27"/>
          <p:cNvSpPr>
            <a:spLocks noChangeArrowheads="1"/>
          </p:cNvSpPr>
          <p:nvPr/>
        </p:nvSpPr>
        <p:spPr bwMode="auto">
          <a:xfrm>
            <a:off x="3503613" y="3284538"/>
            <a:ext cx="292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В</a:t>
            </a:r>
          </a:p>
        </p:txBody>
      </p:sp>
    </p:spTree>
    <p:extLst>
      <p:ext uri="{BB962C8B-B14F-4D97-AF65-F5344CB8AC3E}">
        <p14:creationId xmlns="" xmlns:p14="http://schemas.microsoft.com/office/powerpoint/2010/main" val="2673828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8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60" grpId="0"/>
      <p:bldP spid="1846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557338"/>
            <a:ext cx="8229600" cy="4895850"/>
          </a:xfrm>
        </p:spPr>
        <p:txBody>
          <a:bodyPr/>
          <a:lstStyle/>
          <a:p>
            <a:pPr algn="ctr">
              <a:buFontTx/>
              <a:buNone/>
            </a:pPr>
            <a:endParaRPr lang="ru-RU" smtClean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1992314" y="5300663"/>
            <a:ext cx="81359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7896225" y="5229226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1992314" y="3284538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6024563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6527800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7032625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7535863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8040688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8543925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5519738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>
            <a:off x="5016500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4511675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4008438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3503613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3000375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5880101" y="2852738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5880100" y="33575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  <a:endParaRPr lang="ru-RU"/>
          </a:p>
        </p:txBody>
      </p:sp>
      <p:sp>
        <p:nvSpPr>
          <p:cNvPr id="32800" name="Rectangle 32"/>
          <p:cNvSpPr>
            <a:spLocks noChangeArrowheads="1"/>
          </p:cNvSpPr>
          <p:nvPr/>
        </p:nvSpPr>
        <p:spPr bwMode="auto">
          <a:xfrm>
            <a:off x="6383338" y="33575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  <a:endParaRPr lang="ru-RU"/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7896225" y="33575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4</a:t>
            </a:r>
            <a:endParaRPr lang="ru-RU"/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7896225" y="2852738"/>
            <a:ext cx="2904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</a:t>
            </a:r>
            <a:endParaRPr lang="ru-RU"/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4872038" y="2852738"/>
            <a:ext cx="3048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K</a:t>
            </a:r>
            <a:endParaRPr lang="ru-RU"/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4800600" y="3357563"/>
            <a:ext cx="372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-2</a:t>
            </a:r>
            <a:endParaRPr lang="ru-RU"/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>
            <a:off x="9048750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9551988" y="3213101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810" name="Rectangle 42"/>
          <p:cNvSpPr>
            <a:spLocks noChangeArrowheads="1"/>
          </p:cNvSpPr>
          <p:nvPr/>
        </p:nvSpPr>
        <p:spPr bwMode="auto">
          <a:xfrm>
            <a:off x="9413875" y="3317876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7</a:t>
            </a:r>
            <a:endParaRPr lang="ru-RU"/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9409113" y="2852738"/>
            <a:ext cx="2968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</a:t>
            </a:r>
            <a:endParaRPr lang="ru-RU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>
            <a:off x="3648075" y="5229226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815" name="Rectangle 47"/>
          <p:cNvSpPr>
            <a:spLocks noChangeArrowheads="1"/>
          </p:cNvSpPr>
          <p:nvPr/>
        </p:nvSpPr>
        <p:spPr bwMode="auto">
          <a:xfrm>
            <a:off x="7680325" y="5300663"/>
            <a:ext cx="374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</a:t>
            </a:r>
            <a:endParaRPr lang="ru-RU"/>
          </a:p>
        </p:txBody>
      </p:sp>
      <p:sp>
        <p:nvSpPr>
          <p:cNvPr id="32816" name="Rectangle 48"/>
          <p:cNvSpPr>
            <a:spLocks noChangeArrowheads="1"/>
          </p:cNvSpPr>
          <p:nvPr/>
        </p:nvSpPr>
        <p:spPr bwMode="auto">
          <a:xfrm>
            <a:off x="3503613" y="53006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32817" name="Rectangle 49"/>
          <p:cNvSpPr>
            <a:spLocks noChangeArrowheads="1"/>
          </p:cNvSpPr>
          <p:nvPr/>
        </p:nvSpPr>
        <p:spPr bwMode="auto">
          <a:xfrm>
            <a:off x="2279651" y="5681663"/>
            <a:ext cx="8402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m&gt;n</a:t>
            </a:r>
            <a:endParaRPr lang="ru-RU" sz="2800"/>
          </a:p>
        </p:txBody>
      </p:sp>
      <p:sp>
        <p:nvSpPr>
          <p:cNvPr id="32818" name="Rectangle 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Нахождение расстояния между точками</a:t>
            </a:r>
          </a:p>
        </p:txBody>
      </p:sp>
      <p:sp>
        <p:nvSpPr>
          <p:cNvPr id="32819" name="Rectangle 51"/>
          <p:cNvSpPr>
            <a:spLocks noChangeArrowheads="1"/>
          </p:cNvSpPr>
          <p:nvPr/>
        </p:nvSpPr>
        <p:spPr bwMode="auto">
          <a:xfrm>
            <a:off x="1992313" y="4108451"/>
            <a:ext cx="8159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2800"/>
              <a:t>Расстояние между точками </a:t>
            </a:r>
            <a:r>
              <a:rPr lang="en-US" sz="2800"/>
              <a:t>m </a:t>
            </a:r>
            <a:r>
              <a:rPr lang="ru-RU" sz="2800"/>
              <a:t>и</a:t>
            </a:r>
            <a:r>
              <a:rPr lang="en-US" sz="2800"/>
              <a:t> n </a:t>
            </a:r>
            <a:r>
              <a:rPr lang="ru-RU" sz="2800"/>
              <a:t>равно </a:t>
            </a:r>
            <a:r>
              <a:rPr lang="en-US" sz="2800"/>
              <a:t> m-n</a:t>
            </a:r>
            <a:endParaRPr lang="ru-RU" sz="2800"/>
          </a:p>
        </p:txBody>
      </p:sp>
    </p:spTree>
    <p:extLst>
      <p:ext uri="{BB962C8B-B14F-4D97-AF65-F5344CB8AC3E}">
        <p14:creationId xmlns="" xmlns:p14="http://schemas.microsoft.com/office/powerpoint/2010/main" val="322976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18" grpId="0"/>
      <p:bldP spid="328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/>
              <a:t>Вычислите длину отрезка: </a:t>
            </a:r>
            <a:r>
              <a:rPr lang="en-US" sz="4000"/>
              <a:t/>
            </a:r>
            <a:br>
              <a:rPr lang="en-US" sz="4000"/>
            </a:br>
            <a:r>
              <a:rPr lang="ru-RU" sz="4000"/>
              <a:t>АВ,</a:t>
            </a:r>
            <a:r>
              <a:rPr lang="en-US" sz="4000"/>
              <a:t> </a:t>
            </a:r>
            <a:r>
              <a:rPr lang="ru-RU" sz="4000"/>
              <a:t>АС,</a:t>
            </a:r>
            <a:r>
              <a:rPr lang="en-US" sz="4000"/>
              <a:t> </a:t>
            </a:r>
            <a:r>
              <a:rPr lang="ru-RU" sz="4000"/>
              <a:t>ВС,</a:t>
            </a:r>
            <a:r>
              <a:rPr lang="en-US" sz="4000"/>
              <a:t> </a:t>
            </a:r>
            <a:r>
              <a:rPr lang="ru-RU" sz="4000"/>
              <a:t>А</a:t>
            </a:r>
            <a:r>
              <a:rPr lang="en-US" sz="4000"/>
              <a:t>D</a:t>
            </a:r>
            <a:r>
              <a:rPr lang="ru-RU" sz="4000"/>
              <a:t>,</a:t>
            </a:r>
            <a:r>
              <a:rPr lang="en-US" sz="4000"/>
              <a:t> </a:t>
            </a:r>
            <a:r>
              <a:rPr lang="ru-RU" sz="4000"/>
              <a:t>В</a:t>
            </a:r>
            <a:r>
              <a:rPr lang="en-US" sz="4000"/>
              <a:t>P</a:t>
            </a:r>
            <a:endParaRPr lang="ru-RU" sz="4000"/>
          </a:p>
        </p:txBody>
      </p:sp>
      <p:sp>
        <p:nvSpPr>
          <p:cNvPr id="13315" name="Rectangle 35"/>
          <p:cNvSpPr>
            <a:spLocks noGrp="1" noChangeArrowheads="1"/>
          </p:cNvSpPr>
          <p:nvPr>
            <p:ph sz="half" idx="1"/>
          </p:nvPr>
        </p:nvSpPr>
        <p:spPr>
          <a:xfrm>
            <a:off x="1981200" y="1916113"/>
            <a:ext cx="8229600" cy="1225550"/>
          </a:xfrm>
        </p:spPr>
        <p:txBody>
          <a:bodyPr/>
          <a:lstStyle/>
          <a:p>
            <a:pPr eaLnBrk="1" hangingPunct="1"/>
            <a:endParaRPr lang="ru-RU" sz="2800"/>
          </a:p>
        </p:txBody>
      </p:sp>
      <p:sp>
        <p:nvSpPr>
          <p:cNvPr id="13316" name="Rectangle 36"/>
          <p:cNvSpPr>
            <a:spLocks noGrp="1" noChangeArrowheads="1"/>
          </p:cNvSpPr>
          <p:nvPr>
            <p:ph type="body" sz="half" idx="2"/>
          </p:nvPr>
        </p:nvSpPr>
        <p:spPr>
          <a:xfrm>
            <a:off x="1981200" y="3938589"/>
            <a:ext cx="8229600" cy="2586037"/>
          </a:xfrm>
        </p:spPr>
        <p:txBody>
          <a:bodyPr/>
          <a:lstStyle/>
          <a:p>
            <a:pPr eaLnBrk="1" hangingPunct="1"/>
            <a:endParaRPr lang="ru-RU" sz="2800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2063750" y="2708275"/>
            <a:ext cx="8064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616743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667226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9"/>
          <p:cNvSpPr>
            <a:spLocks noChangeShapeType="1"/>
          </p:cNvSpPr>
          <p:nvPr/>
        </p:nvSpPr>
        <p:spPr bwMode="auto">
          <a:xfrm>
            <a:off x="71755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775176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>
            <a:off x="825658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>
            <a:off x="875982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926465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5" name="Line 14"/>
          <p:cNvSpPr>
            <a:spLocks noChangeShapeType="1"/>
          </p:cNvSpPr>
          <p:nvPr/>
        </p:nvSpPr>
        <p:spPr bwMode="auto">
          <a:xfrm>
            <a:off x="56642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6" name="Line 15"/>
          <p:cNvSpPr>
            <a:spLocks noChangeShapeType="1"/>
          </p:cNvSpPr>
          <p:nvPr/>
        </p:nvSpPr>
        <p:spPr bwMode="auto">
          <a:xfrm>
            <a:off x="515937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7" name="Line 16"/>
          <p:cNvSpPr>
            <a:spLocks noChangeShapeType="1"/>
          </p:cNvSpPr>
          <p:nvPr/>
        </p:nvSpPr>
        <p:spPr bwMode="auto">
          <a:xfrm>
            <a:off x="45831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8" name="Line 17"/>
          <p:cNvSpPr>
            <a:spLocks noChangeShapeType="1"/>
          </p:cNvSpPr>
          <p:nvPr/>
        </p:nvSpPr>
        <p:spPr bwMode="auto">
          <a:xfrm>
            <a:off x="400843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9" name="Line 18"/>
          <p:cNvSpPr>
            <a:spLocks noChangeShapeType="1"/>
          </p:cNvSpPr>
          <p:nvPr/>
        </p:nvSpPr>
        <p:spPr bwMode="auto">
          <a:xfrm>
            <a:off x="343217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0" name="Line 19"/>
          <p:cNvSpPr>
            <a:spLocks noChangeShapeType="1"/>
          </p:cNvSpPr>
          <p:nvPr/>
        </p:nvSpPr>
        <p:spPr bwMode="auto">
          <a:xfrm>
            <a:off x="28559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6024563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0</a:t>
            </a:r>
          </a:p>
        </p:txBody>
      </p:sp>
      <p:sp>
        <p:nvSpPr>
          <p:cNvPr id="13332" name="Rectangle 21"/>
          <p:cNvSpPr>
            <a:spLocks noChangeArrowheads="1"/>
          </p:cNvSpPr>
          <p:nvPr/>
        </p:nvSpPr>
        <p:spPr bwMode="auto">
          <a:xfrm>
            <a:off x="6527800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1</a:t>
            </a:r>
          </a:p>
        </p:txBody>
      </p:sp>
      <p:sp>
        <p:nvSpPr>
          <p:cNvPr id="13333" name="Rectangle 22"/>
          <p:cNvSpPr>
            <a:spLocks noChangeArrowheads="1"/>
          </p:cNvSpPr>
          <p:nvPr/>
        </p:nvSpPr>
        <p:spPr bwMode="auto">
          <a:xfrm>
            <a:off x="8616950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5</a:t>
            </a:r>
          </a:p>
        </p:txBody>
      </p:sp>
      <p:sp>
        <p:nvSpPr>
          <p:cNvPr id="13334" name="Rectangle 23"/>
          <p:cNvSpPr>
            <a:spLocks noChangeArrowheads="1"/>
          </p:cNvSpPr>
          <p:nvPr/>
        </p:nvSpPr>
        <p:spPr bwMode="auto">
          <a:xfrm>
            <a:off x="4943475" y="270827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-2</a:t>
            </a:r>
          </a:p>
        </p:txBody>
      </p:sp>
      <p:sp>
        <p:nvSpPr>
          <p:cNvPr id="13335" name="Rectangle 24"/>
          <p:cNvSpPr>
            <a:spLocks noChangeArrowheads="1"/>
          </p:cNvSpPr>
          <p:nvPr/>
        </p:nvSpPr>
        <p:spPr bwMode="auto">
          <a:xfrm>
            <a:off x="2640013" y="270827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-6</a:t>
            </a:r>
          </a:p>
        </p:txBody>
      </p:sp>
      <p:sp>
        <p:nvSpPr>
          <p:cNvPr id="13336" name="Rectangle 25"/>
          <p:cNvSpPr>
            <a:spLocks noChangeArrowheads="1"/>
          </p:cNvSpPr>
          <p:nvPr/>
        </p:nvSpPr>
        <p:spPr bwMode="auto">
          <a:xfrm>
            <a:off x="7032625" y="27082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2</a:t>
            </a:r>
          </a:p>
        </p:txBody>
      </p:sp>
      <p:sp>
        <p:nvSpPr>
          <p:cNvPr id="13337" name="Rectangle 26"/>
          <p:cNvSpPr>
            <a:spLocks noChangeArrowheads="1"/>
          </p:cNvSpPr>
          <p:nvPr/>
        </p:nvSpPr>
        <p:spPr bwMode="auto">
          <a:xfrm>
            <a:off x="3216275" y="2708276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/>
              <a:t>-5</a:t>
            </a:r>
          </a:p>
        </p:txBody>
      </p:sp>
      <p:sp>
        <p:nvSpPr>
          <p:cNvPr id="13338" name="Rectangle 27"/>
          <p:cNvSpPr>
            <a:spLocks noChangeArrowheads="1"/>
          </p:cNvSpPr>
          <p:nvPr/>
        </p:nvSpPr>
        <p:spPr bwMode="auto">
          <a:xfrm>
            <a:off x="7032625" y="227647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A</a:t>
            </a:r>
            <a:endParaRPr lang="ru-RU"/>
          </a:p>
        </p:txBody>
      </p:sp>
      <p:sp>
        <p:nvSpPr>
          <p:cNvPr id="13339" name="Rectangle 28"/>
          <p:cNvSpPr>
            <a:spLocks noChangeArrowheads="1"/>
          </p:cNvSpPr>
          <p:nvPr/>
        </p:nvSpPr>
        <p:spPr bwMode="auto">
          <a:xfrm>
            <a:off x="6024563" y="2276476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O</a:t>
            </a:r>
            <a:endParaRPr lang="ru-RU"/>
          </a:p>
        </p:txBody>
      </p:sp>
      <p:sp>
        <p:nvSpPr>
          <p:cNvPr id="13340" name="Rectangle 29"/>
          <p:cNvSpPr>
            <a:spLocks noChangeArrowheads="1"/>
          </p:cNvSpPr>
          <p:nvPr/>
        </p:nvSpPr>
        <p:spPr bwMode="auto">
          <a:xfrm>
            <a:off x="5016500" y="227647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13341" name="Rectangle 30"/>
          <p:cNvSpPr>
            <a:spLocks noChangeArrowheads="1"/>
          </p:cNvSpPr>
          <p:nvPr/>
        </p:nvSpPr>
        <p:spPr bwMode="auto">
          <a:xfrm>
            <a:off x="8543925" y="2276476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13342" name="Rectangle 31"/>
          <p:cNvSpPr>
            <a:spLocks noChangeArrowheads="1"/>
          </p:cNvSpPr>
          <p:nvPr/>
        </p:nvSpPr>
        <p:spPr bwMode="auto">
          <a:xfrm>
            <a:off x="3287713" y="2276476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13343" name="Rectangle 32"/>
          <p:cNvSpPr>
            <a:spLocks noChangeArrowheads="1"/>
          </p:cNvSpPr>
          <p:nvPr/>
        </p:nvSpPr>
        <p:spPr bwMode="auto">
          <a:xfrm>
            <a:off x="2711450" y="2276476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P</a:t>
            </a:r>
            <a:endParaRPr lang="ru-RU"/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1992313" y="3860801"/>
            <a:ext cx="8280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/>
              <a:t>AB</a:t>
            </a:r>
            <a:r>
              <a:rPr lang="ru-RU" sz="3200"/>
              <a:t>=2-(-2)=2+2=4, т.к. 2</a:t>
            </a:r>
            <a:r>
              <a:rPr lang="en-US" sz="3200"/>
              <a:t>&gt;</a:t>
            </a:r>
            <a:r>
              <a:rPr lang="ru-RU" sz="3200"/>
              <a:t>-2</a:t>
            </a:r>
          </a:p>
          <a:p>
            <a:pPr eaLnBrk="1" hangingPunct="1"/>
            <a:r>
              <a:rPr lang="en-US" sz="3200"/>
              <a:t>AC</a:t>
            </a:r>
            <a:r>
              <a:rPr lang="ru-RU" sz="3200"/>
              <a:t>=5-2=3, т.к. 5</a:t>
            </a:r>
            <a:r>
              <a:rPr lang="en-US" sz="3200"/>
              <a:t>&gt;2</a:t>
            </a:r>
            <a:endParaRPr lang="ru-RU" sz="3200"/>
          </a:p>
          <a:p>
            <a:pPr eaLnBrk="1" hangingPunct="1"/>
            <a:r>
              <a:rPr lang="en-US" sz="3200"/>
              <a:t>BC=5-(-2)=5+2=7</a:t>
            </a:r>
            <a:r>
              <a:rPr lang="ru-RU" sz="3200"/>
              <a:t>, т.к. 5</a:t>
            </a:r>
            <a:r>
              <a:rPr lang="en-US" sz="3200"/>
              <a:t>&gt;</a:t>
            </a:r>
            <a:r>
              <a:rPr lang="ru-RU" sz="3200"/>
              <a:t>-</a:t>
            </a:r>
            <a:r>
              <a:rPr lang="en-US" sz="3200"/>
              <a:t>2</a:t>
            </a:r>
            <a:endParaRPr lang="ru-RU" sz="3200"/>
          </a:p>
          <a:p>
            <a:pPr eaLnBrk="1" hangingPunct="1"/>
            <a:r>
              <a:rPr lang="en-US" sz="3200"/>
              <a:t>AD=2-(-5)=2+5=7</a:t>
            </a:r>
            <a:r>
              <a:rPr lang="ru-RU" sz="3200"/>
              <a:t>, т.к. </a:t>
            </a:r>
            <a:r>
              <a:rPr lang="en-US" sz="3200"/>
              <a:t>2&gt;-</a:t>
            </a:r>
            <a:r>
              <a:rPr lang="ru-RU" sz="3200"/>
              <a:t>5</a:t>
            </a:r>
          </a:p>
          <a:p>
            <a:pPr eaLnBrk="1" hangingPunct="1"/>
            <a:r>
              <a:rPr lang="en-US" sz="3200"/>
              <a:t>BP=-2-(-6)=-2+6=4</a:t>
            </a:r>
            <a:r>
              <a:rPr lang="ru-RU" sz="3200"/>
              <a:t>, т.к.</a:t>
            </a:r>
            <a:r>
              <a:rPr lang="en-US" sz="3200"/>
              <a:t>-2&gt;-6</a:t>
            </a:r>
            <a:endParaRPr lang="ru-RU" sz="3200"/>
          </a:p>
          <a:p>
            <a:pPr eaLnBrk="1" hangingPunct="1"/>
            <a:endParaRPr lang="ru-RU" sz="3200"/>
          </a:p>
          <a:p>
            <a:pPr eaLnBrk="1" hangingPunct="1"/>
            <a:endParaRPr lang="ru-RU" sz="3200"/>
          </a:p>
        </p:txBody>
      </p:sp>
    </p:spTree>
    <p:extLst>
      <p:ext uri="{BB962C8B-B14F-4D97-AF65-F5344CB8AC3E}">
        <p14:creationId xmlns="" xmlns:p14="http://schemas.microsoft.com/office/powerpoint/2010/main" val="4016069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7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7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7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7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310</Words>
  <Application>Microsoft Office PowerPoint</Application>
  <PresentationFormat>Произвольный</PresentationFormat>
  <Paragraphs>127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1_Тема Office</vt:lpstr>
      <vt:lpstr>2_Тема Office</vt:lpstr>
      <vt:lpstr>Тема Office</vt:lpstr>
      <vt:lpstr>Формула</vt:lpstr>
      <vt:lpstr>Урок математики в 6 классе </vt:lpstr>
      <vt:lpstr>«Представление целых чисел на координатной оси»</vt:lpstr>
      <vt:lpstr>Прямую, на которой заданы:  1. начало отсчёта, 2. направление , 3. единичный отрезок, называют координатной осью</vt:lpstr>
      <vt:lpstr>Слайд 4</vt:lpstr>
      <vt:lpstr>Запись координат точек</vt:lpstr>
      <vt:lpstr>Назовите координаты точек</vt:lpstr>
      <vt:lpstr>Нахождение расстояния от произвольной точки до начала координат</vt:lpstr>
      <vt:lpstr>Назовите координаты точек А, О, В и С и найдите расстояние от этих точек до начала отсчёта</vt:lpstr>
      <vt:lpstr>Нахождение расстояния между точками</vt:lpstr>
      <vt:lpstr>Вычислите длину отрезка:  АВ, АС, ВС, АD, ВP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 в 6 классе</dc:title>
  <dc:creator>Лиля</dc:creator>
  <cp:lastModifiedBy>1</cp:lastModifiedBy>
  <cp:revision>4</cp:revision>
  <dcterms:created xsi:type="dcterms:W3CDTF">2017-02-13T15:12:01Z</dcterms:created>
  <dcterms:modified xsi:type="dcterms:W3CDTF">2017-06-24T22:49:20Z</dcterms:modified>
</cp:coreProperties>
</file>